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8" r:id="rId3"/>
    <p:sldId id="268" r:id="rId4"/>
    <p:sldId id="259" r:id="rId5"/>
    <p:sldId id="271" r:id="rId6"/>
    <p:sldId id="260" r:id="rId7"/>
    <p:sldId id="266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94660"/>
  </p:normalViewPr>
  <p:slideViewPr>
    <p:cSldViewPr snapToGrid="0">
      <p:cViewPr varScale="1">
        <p:scale>
          <a:sx n="91" d="100"/>
          <a:sy n="91" d="100"/>
        </p:scale>
        <p:origin x="39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0552F8-25E0-4C1C-84DF-362BD84F4A7B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B795F7-51FF-447C-9677-75D1DF96858E}">
      <dgm:prSet phldrT="[Текст]"/>
      <dgm:spPr/>
      <dgm:t>
        <a:bodyPr/>
        <a:lstStyle/>
        <a:p>
          <a:r>
            <a:rPr lang="ru-RU" dirty="0" smtClean="0">
              <a:latin typeface="Century Gothic" panose="020B0502020202020204" pitchFamily="34" charset="0"/>
            </a:rPr>
            <a:t>Программа курса</a:t>
          </a:r>
          <a:endParaRPr lang="ru-RU" dirty="0">
            <a:latin typeface="Century Gothic" panose="020B0502020202020204" pitchFamily="34" charset="0"/>
          </a:endParaRPr>
        </a:p>
      </dgm:t>
    </dgm:pt>
    <dgm:pt modelId="{62057F89-314E-4A2E-BB73-03746DC3364B}" type="parTrans" cxnId="{D13457C2-88DB-4EE7-8CCD-AEEC9E9045D2}">
      <dgm:prSet/>
      <dgm:spPr/>
      <dgm:t>
        <a:bodyPr/>
        <a:lstStyle/>
        <a:p>
          <a:endParaRPr lang="ru-RU"/>
        </a:p>
      </dgm:t>
    </dgm:pt>
    <dgm:pt modelId="{FEBE6E02-2FA8-479F-B5F2-A96CB8193529}" type="sibTrans" cxnId="{D13457C2-88DB-4EE7-8CCD-AEEC9E9045D2}">
      <dgm:prSet/>
      <dgm:spPr/>
      <dgm:t>
        <a:bodyPr/>
        <a:lstStyle/>
        <a:p>
          <a:endParaRPr lang="ru-RU"/>
        </a:p>
      </dgm:t>
    </dgm:pt>
    <dgm:pt modelId="{F3778C44-9ADA-4E7C-9066-7B21543EE9C9}">
      <dgm:prSet custT="1"/>
      <dgm:spPr/>
      <dgm:t>
        <a:bodyPr/>
        <a:lstStyle/>
        <a:p>
          <a:r>
            <a:rPr lang="ru-RU" sz="1600" b="1" u="sng" dirty="0" smtClean="0">
              <a:effectLst/>
              <a:latin typeface="Century Gothic" panose="020B0502020202020204" pitchFamily="34" charset="0"/>
            </a:rPr>
            <a:t>Овощеводство</a:t>
          </a:r>
        </a:p>
        <a:p>
          <a:r>
            <a:rPr lang="ru-RU" sz="1600" dirty="0" smtClean="0">
              <a:effectLst/>
              <a:latin typeface="Century Gothic" panose="020B0502020202020204" pitchFamily="34" charset="0"/>
            </a:rPr>
            <a:t>Этот раздел программы  поможет всем желающим  успешно выращивать   на своем участке разнообразные овощи, как в открытом, так и в защищенном грунте. На занятиях учащиеся узнают, как подготовить  почву  под огород, какие сорта выбрать, как создать растениям оптимальные условия, как защитить их от болезней и вредителей. Отдельный цикл посвящен картофелю - одной из самых востребованных культур. «Пасленовые овощи: томат, перец, баклажан - от рассады до урожая». Особенности ухода: размещение, пищевой режим, формирование куста. Сорта для открытого и защищенного грунта. Выращивание рассады. Защита от болезней и вредителей</a:t>
          </a:r>
          <a:endParaRPr lang="ru-RU" sz="1600" dirty="0">
            <a:effectLst/>
            <a:latin typeface="Century Gothic" panose="020B0502020202020204" pitchFamily="34" charset="0"/>
          </a:endParaRPr>
        </a:p>
      </dgm:t>
    </dgm:pt>
    <dgm:pt modelId="{06552C11-5FE5-42A6-98BB-CC098F8233FD}" type="parTrans" cxnId="{3779C253-3FEE-4A74-B678-61491EBF5995}">
      <dgm:prSet/>
      <dgm:spPr/>
      <dgm:t>
        <a:bodyPr/>
        <a:lstStyle/>
        <a:p>
          <a:endParaRPr lang="ru-RU"/>
        </a:p>
      </dgm:t>
    </dgm:pt>
    <dgm:pt modelId="{03B043AC-1C48-445F-83A2-081C05CE8215}" type="sibTrans" cxnId="{3779C253-3FEE-4A74-B678-61491EBF5995}">
      <dgm:prSet/>
      <dgm:spPr/>
      <dgm:t>
        <a:bodyPr/>
        <a:lstStyle/>
        <a:p>
          <a:endParaRPr lang="ru-RU"/>
        </a:p>
      </dgm:t>
    </dgm:pt>
    <dgm:pt modelId="{D7A7B043-DB95-4DB6-9F75-CB2F2200B61F}">
      <dgm:prSet custT="1"/>
      <dgm:spPr/>
      <dgm:t>
        <a:bodyPr/>
        <a:lstStyle/>
        <a:p>
          <a:r>
            <a:rPr lang="ru-RU" sz="1600" b="1" u="sng" dirty="0" smtClean="0">
              <a:effectLst/>
              <a:latin typeface="Century Gothic" panose="020B0502020202020204" pitchFamily="34" charset="0"/>
            </a:rPr>
            <a:t>Декоративные культуры.</a:t>
          </a:r>
        </a:p>
        <a:p>
          <a:r>
            <a:rPr lang="ru-RU" sz="1600" dirty="0" smtClean="0">
              <a:effectLst/>
              <a:latin typeface="Century Gothic" panose="020B0502020202020204" pitchFamily="34" charset="0"/>
            </a:rPr>
            <a:t>Этот раздел  предназначен для садоводов  любого уровня подготовки. Циклы учебного материала знакомят слушателей с разнообразным  ассортиментом травянистых, кустарниковых и древесных декоративных растений  и агротехникой их выращивания. Лекции и практические занятия  основаны  на многолетнем опыте педагога по работе с цветочно-декоративными культурами в условиях Сибири. Большую ценность представляют знания по поведению культур и сортов в питомниках нашего края, рекомендации по зимостойкости, декоративности, уходу за растениями, защите их от болезней и вредителей. </a:t>
          </a:r>
          <a:endParaRPr lang="ru-RU" sz="1600" dirty="0">
            <a:effectLst/>
            <a:latin typeface="Century Gothic" panose="020B0502020202020204" pitchFamily="34" charset="0"/>
          </a:endParaRPr>
        </a:p>
      </dgm:t>
    </dgm:pt>
    <dgm:pt modelId="{A8A60EF9-EE39-43AC-84FB-006CA9AE901B}" type="parTrans" cxnId="{1AD610FA-6259-45C1-86EE-41CF7E8C36E4}">
      <dgm:prSet/>
      <dgm:spPr/>
      <dgm:t>
        <a:bodyPr/>
        <a:lstStyle/>
        <a:p>
          <a:endParaRPr lang="ru-RU"/>
        </a:p>
      </dgm:t>
    </dgm:pt>
    <dgm:pt modelId="{688A33EC-4556-43B0-B01D-D47C0C74C1CD}" type="sibTrans" cxnId="{1AD610FA-6259-45C1-86EE-41CF7E8C36E4}">
      <dgm:prSet/>
      <dgm:spPr/>
      <dgm:t>
        <a:bodyPr/>
        <a:lstStyle/>
        <a:p>
          <a:endParaRPr lang="ru-RU"/>
        </a:p>
      </dgm:t>
    </dgm:pt>
    <dgm:pt modelId="{8C26788D-B7DD-42BD-89E8-B99F3191705E}" type="pres">
      <dgm:prSet presAssocID="{FD0552F8-25E0-4C1C-84DF-362BD84F4A7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A299C9E-F80B-4C51-BBCF-E432F8EBA6E4}" type="pres">
      <dgm:prSet presAssocID="{1EB795F7-51FF-447C-9677-75D1DF96858E}" presName="singleCycle" presStyleCnt="0"/>
      <dgm:spPr/>
    </dgm:pt>
    <dgm:pt modelId="{F73540B5-BCC1-4C85-8956-4D91EAFD7A40}" type="pres">
      <dgm:prSet presAssocID="{1EB795F7-51FF-447C-9677-75D1DF96858E}" presName="singleCenter" presStyleLbl="node1" presStyleIdx="0" presStyleCnt="3" custScaleX="210230" custScaleY="39149" custLinFactNeighborX="-4040" custLinFactNeighborY="-3044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F713683E-98B5-4B14-92D0-0CFCF7B9FA1A}" type="pres">
      <dgm:prSet presAssocID="{06552C11-5FE5-42A6-98BB-CC098F8233FD}" presName="Name56" presStyleLbl="parChTrans1D2" presStyleIdx="0" presStyleCnt="2"/>
      <dgm:spPr/>
      <dgm:t>
        <a:bodyPr/>
        <a:lstStyle/>
        <a:p>
          <a:endParaRPr lang="ru-RU"/>
        </a:p>
      </dgm:t>
    </dgm:pt>
    <dgm:pt modelId="{D5547034-BC12-4496-81BC-0673951C380C}" type="pres">
      <dgm:prSet presAssocID="{F3778C44-9ADA-4E7C-9066-7B21543EE9C9}" presName="text0" presStyleLbl="node1" presStyleIdx="1" presStyleCnt="3" custScaleX="709811" custScaleY="179575" custRadScaleRad="77120" custRadScaleInc="-100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061E7C-38A1-4AFB-960C-9D77C8EF8ED5}" type="pres">
      <dgm:prSet presAssocID="{A8A60EF9-EE39-43AC-84FB-006CA9AE901B}" presName="Name56" presStyleLbl="parChTrans1D2" presStyleIdx="1" presStyleCnt="2"/>
      <dgm:spPr/>
      <dgm:t>
        <a:bodyPr/>
        <a:lstStyle/>
        <a:p>
          <a:endParaRPr lang="ru-RU"/>
        </a:p>
      </dgm:t>
    </dgm:pt>
    <dgm:pt modelId="{7097D536-05D6-4EB6-84BF-26F354D7355C}" type="pres">
      <dgm:prSet presAssocID="{D7A7B043-DB95-4DB6-9F75-CB2F2200B61F}" presName="text0" presStyleLbl="node1" presStyleIdx="2" presStyleCnt="3" custScaleX="705790" custScaleY="177920" custRadScaleRad="65061" custRadScaleInc="47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8AD7F8-20C8-40E7-97CD-1D4526F6344F}" type="presOf" srcId="{D7A7B043-DB95-4DB6-9F75-CB2F2200B61F}" destId="{7097D536-05D6-4EB6-84BF-26F354D7355C}" srcOrd="0" destOrd="0" presId="urn:microsoft.com/office/officeart/2008/layout/RadialCluster"/>
    <dgm:cxn modelId="{860451D1-7220-45CE-A29F-49C57E0B32E6}" type="presOf" srcId="{06552C11-5FE5-42A6-98BB-CC098F8233FD}" destId="{F713683E-98B5-4B14-92D0-0CFCF7B9FA1A}" srcOrd="0" destOrd="0" presId="urn:microsoft.com/office/officeart/2008/layout/RadialCluster"/>
    <dgm:cxn modelId="{2BA8C512-6639-441B-9CAF-A040A1F243B3}" type="presOf" srcId="{A8A60EF9-EE39-43AC-84FB-006CA9AE901B}" destId="{E2061E7C-38A1-4AFB-960C-9D77C8EF8ED5}" srcOrd="0" destOrd="0" presId="urn:microsoft.com/office/officeart/2008/layout/RadialCluster"/>
    <dgm:cxn modelId="{1AD610FA-6259-45C1-86EE-41CF7E8C36E4}" srcId="{1EB795F7-51FF-447C-9677-75D1DF96858E}" destId="{D7A7B043-DB95-4DB6-9F75-CB2F2200B61F}" srcOrd="1" destOrd="0" parTransId="{A8A60EF9-EE39-43AC-84FB-006CA9AE901B}" sibTransId="{688A33EC-4556-43B0-B01D-D47C0C74C1CD}"/>
    <dgm:cxn modelId="{2E7D9C74-572F-4B9E-85E8-72777912F598}" type="presOf" srcId="{FD0552F8-25E0-4C1C-84DF-362BD84F4A7B}" destId="{8C26788D-B7DD-42BD-89E8-B99F3191705E}" srcOrd="0" destOrd="0" presId="urn:microsoft.com/office/officeart/2008/layout/RadialCluster"/>
    <dgm:cxn modelId="{D13457C2-88DB-4EE7-8CCD-AEEC9E9045D2}" srcId="{FD0552F8-25E0-4C1C-84DF-362BD84F4A7B}" destId="{1EB795F7-51FF-447C-9677-75D1DF96858E}" srcOrd="0" destOrd="0" parTransId="{62057F89-314E-4A2E-BB73-03746DC3364B}" sibTransId="{FEBE6E02-2FA8-479F-B5F2-A96CB8193529}"/>
    <dgm:cxn modelId="{3779C253-3FEE-4A74-B678-61491EBF5995}" srcId="{1EB795F7-51FF-447C-9677-75D1DF96858E}" destId="{F3778C44-9ADA-4E7C-9066-7B21543EE9C9}" srcOrd="0" destOrd="0" parTransId="{06552C11-5FE5-42A6-98BB-CC098F8233FD}" sibTransId="{03B043AC-1C48-445F-83A2-081C05CE8215}"/>
    <dgm:cxn modelId="{7E2FC2AA-0B13-4783-876F-02C0B8939543}" type="presOf" srcId="{1EB795F7-51FF-447C-9677-75D1DF96858E}" destId="{F73540B5-BCC1-4C85-8956-4D91EAFD7A40}" srcOrd="0" destOrd="0" presId="urn:microsoft.com/office/officeart/2008/layout/RadialCluster"/>
    <dgm:cxn modelId="{954FCE49-AF8C-41DA-A17C-CE399FD93A2A}" type="presOf" srcId="{F3778C44-9ADA-4E7C-9066-7B21543EE9C9}" destId="{D5547034-BC12-4496-81BC-0673951C380C}" srcOrd="0" destOrd="0" presId="urn:microsoft.com/office/officeart/2008/layout/RadialCluster"/>
    <dgm:cxn modelId="{681AF323-9A15-4B00-A394-A1FD3EFDE47E}" type="presParOf" srcId="{8C26788D-B7DD-42BD-89E8-B99F3191705E}" destId="{FA299C9E-F80B-4C51-BBCF-E432F8EBA6E4}" srcOrd="0" destOrd="0" presId="urn:microsoft.com/office/officeart/2008/layout/RadialCluster"/>
    <dgm:cxn modelId="{D53620F0-9D41-4C9B-B844-A5A738328907}" type="presParOf" srcId="{FA299C9E-F80B-4C51-BBCF-E432F8EBA6E4}" destId="{F73540B5-BCC1-4C85-8956-4D91EAFD7A40}" srcOrd="0" destOrd="0" presId="urn:microsoft.com/office/officeart/2008/layout/RadialCluster"/>
    <dgm:cxn modelId="{F9FAB16E-258E-4C62-81BE-788F6B7DBBD0}" type="presParOf" srcId="{FA299C9E-F80B-4C51-BBCF-E432F8EBA6E4}" destId="{F713683E-98B5-4B14-92D0-0CFCF7B9FA1A}" srcOrd="1" destOrd="0" presId="urn:microsoft.com/office/officeart/2008/layout/RadialCluster"/>
    <dgm:cxn modelId="{D4CD18F9-ADAE-4C2E-A4FC-06C4B84B8638}" type="presParOf" srcId="{FA299C9E-F80B-4C51-BBCF-E432F8EBA6E4}" destId="{D5547034-BC12-4496-81BC-0673951C380C}" srcOrd="2" destOrd="0" presId="urn:microsoft.com/office/officeart/2008/layout/RadialCluster"/>
    <dgm:cxn modelId="{2B117C8B-5FE5-4FA0-9BA6-A8F181321E9C}" type="presParOf" srcId="{FA299C9E-F80B-4C51-BBCF-E432F8EBA6E4}" destId="{E2061E7C-38A1-4AFB-960C-9D77C8EF8ED5}" srcOrd="3" destOrd="0" presId="urn:microsoft.com/office/officeart/2008/layout/RadialCluster"/>
    <dgm:cxn modelId="{77B069E8-BAB3-4F37-9F98-3D423DACD60F}" type="presParOf" srcId="{FA299C9E-F80B-4C51-BBCF-E432F8EBA6E4}" destId="{7097D536-05D6-4EB6-84BF-26F354D7355C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3540B5-BCC1-4C85-8956-4D91EAFD7A40}">
      <dsp:nvSpPr>
        <dsp:cNvPr id="0" name=""/>
        <dsp:cNvSpPr/>
      </dsp:nvSpPr>
      <dsp:spPr>
        <a:xfrm>
          <a:off x="3538173" y="3006581"/>
          <a:ext cx="4538674" cy="8451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latin typeface="Century Gothic" panose="020B0502020202020204" pitchFamily="34" charset="0"/>
            </a:rPr>
            <a:t>Программа курса</a:t>
          </a:r>
          <a:endParaRPr lang="ru-RU" sz="3400" kern="1200" dirty="0">
            <a:latin typeface="Century Gothic" panose="020B0502020202020204" pitchFamily="34" charset="0"/>
          </a:endParaRPr>
        </a:p>
      </dsp:txBody>
      <dsp:txXfrm>
        <a:off x="3579432" y="3047840"/>
        <a:ext cx="4456156" cy="762673"/>
      </dsp:txXfrm>
    </dsp:sp>
    <dsp:sp modelId="{F713683E-98B5-4B14-92D0-0CFCF7B9FA1A}">
      <dsp:nvSpPr>
        <dsp:cNvPr id="0" name=""/>
        <dsp:cNvSpPr/>
      </dsp:nvSpPr>
      <dsp:spPr>
        <a:xfrm rot="16003769">
          <a:off x="5628270" y="2860099"/>
          <a:ext cx="29344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344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547034-BC12-4496-81BC-0673951C380C}">
      <dsp:nvSpPr>
        <dsp:cNvPr id="0" name=""/>
        <dsp:cNvSpPr/>
      </dsp:nvSpPr>
      <dsp:spPr>
        <a:xfrm>
          <a:off x="558808" y="116119"/>
          <a:ext cx="10267197" cy="25974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effectLst/>
              <a:latin typeface="Century Gothic" panose="020B0502020202020204" pitchFamily="34" charset="0"/>
            </a:rPr>
            <a:t>Овощеводство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effectLst/>
              <a:latin typeface="Century Gothic" panose="020B0502020202020204" pitchFamily="34" charset="0"/>
            </a:rPr>
            <a:t>Этот раздел программы  поможет всем желающим  успешно выращивать   на своем участке разнообразные овощи, как в открытом, так и в защищенном грунте. На занятиях учащиеся узнают, как подготовить  почву  под огород, какие сорта выбрать, как создать растениям оптимальные условия, как защитить их от болезней и вредителей. Отдельный цикл посвящен картофелю - одной из самых востребованных культур. «Пасленовые овощи: томат, перец, баклажан - от рассады до урожая». Особенности ухода: размещение, пищевой режим, формирование куста. Сорта для открытого и защищенного грунта. Выращивание рассады. Защита от болезней и вредителей</a:t>
          </a:r>
          <a:endParaRPr lang="ru-RU" sz="1600" kern="1200" dirty="0">
            <a:effectLst/>
            <a:latin typeface="Century Gothic" panose="020B0502020202020204" pitchFamily="34" charset="0"/>
          </a:endParaRPr>
        </a:p>
      </dsp:txBody>
      <dsp:txXfrm>
        <a:off x="685607" y="242918"/>
        <a:ext cx="10013599" cy="2343899"/>
      </dsp:txXfrm>
    </dsp:sp>
    <dsp:sp modelId="{E2061E7C-38A1-4AFB-960C-9D77C8EF8ED5}">
      <dsp:nvSpPr>
        <dsp:cNvPr id="0" name=""/>
        <dsp:cNvSpPr/>
      </dsp:nvSpPr>
      <dsp:spPr>
        <a:xfrm rot="5245602">
          <a:off x="5668566" y="4016968"/>
          <a:ext cx="33072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072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97D536-05D6-4EB6-84BF-26F354D7355C}">
      <dsp:nvSpPr>
        <dsp:cNvPr id="0" name=""/>
        <dsp:cNvSpPr/>
      </dsp:nvSpPr>
      <dsp:spPr>
        <a:xfrm>
          <a:off x="794666" y="4182164"/>
          <a:ext cx="10209034" cy="25735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effectLst/>
              <a:latin typeface="Century Gothic" panose="020B0502020202020204" pitchFamily="34" charset="0"/>
            </a:rPr>
            <a:t>Декоративные культуры.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effectLst/>
              <a:latin typeface="Century Gothic" panose="020B0502020202020204" pitchFamily="34" charset="0"/>
            </a:rPr>
            <a:t>Этот раздел  предназначен для садоводов  любого уровня подготовки. Циклы учебного материала знакомят слушателей с разнообразным  ассортиментом травянистых, кустарниковых и древесных декоративных растений  и агротехникой их выращивания. Лекции и практические занятия  основаны  на многолетнем опыте педагога по работе с цветочно-декоративными культурами в условиях Сибири. Большую ценность представляют знания по поведению культур и сортов в питомниках нашего края, рекомендации по зимостойкости, декоративности, уходу за растениями, защите их от болезней и вредителей. </a:t>
          </a:r>
          <a:endParaRPr lang="ru-RU" sz="1600" kern="1200" dirty="0">
            <a:effectLst/>
            <a:latin typeface="Century Gothic" panose="020B0502020202020204" pitchFamily="34" charset="0"/>
          </a:endParaRPr>
        </a:p>
      </dsp:txBody>
      <dsp:txXfrm>
        <a:off x="920297" y="4307795"/>
        <a:ext cx="9957772" cy="23222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20EE-38BC-4DEF-81D1-F97EB8964ADC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036E-E9A5-469B-B2E1-DF14FCD89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409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20EE-38BC-4DEF-81D1-F97EB8964ADC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036E-E9A5-469B-B2E1-DF14FCD89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159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20EE-38BC-4DEF-81D1-F97EB8964ADC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036E-E9A5-469B-B2E1-DF14FCD89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651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20EE-38BC-4DEF-81D1-F97EB8964ADC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036E-E9A5-469B-B2E1-DF14FCD89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727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20EE-38BC-4DEF-81D1-F97EB8964ADC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036E-E9A5-469B-B2E1-DF14FCD89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599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20EE-38BC-4DEF-81D1-F97EB8964ADC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036E-E9A5-469B-B2E1-DF14FCD89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007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20EE-38BC-4DEF-81D1-F97EB8964ADC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036E-E9A5-469B-B2E1-DF14FCD89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370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20EE-38BC-4DEF-81D1-F97EB8964ADC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036E-E9A5-469B-B2E1-DF14FCD89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814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20EE-38BC-4DEF-81D1-F97EB8964ADC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036E-E9A5-469B-B2E1-DF14FCD89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542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20EE-38BC-4DEF-81D1-F97EB8964ADC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036E-E9A5-469B-B2E1-DF14FCD89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093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20EE-38BC-4DEF-81D1-F97EB8964ADC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036E-E9A5-469B-B2E1-DF14FCD89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71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020EE-38BC-4DEF-81D1-F97EB8964ADC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A036E-E9A5-469B-B2E1-DF14FCD89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71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nstagram.com/dachnyx_del_master?utm_medium=copy_link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stagram.com/cpoi_angarsk?utm_medium=copy_lin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365125"/>
            <a:ext cx="10956932" cy="6161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756912" y="3446024"/>
            <a:ext cx="673254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Курсы садоводов </a:t>
            </a:r>
          </a:p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«Дачных дел мастер»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709815"/>
              </p:ext>
            </p:extLst>
          </p:nvPr>
        </p:nvGraphicFramePr>
        <p:xfrm>
          <a:off x="9462273" y="5517931"/>
          <a:ext cx="1960599" cy="711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Document" r:id="rId4" imgW="4095773" imgH="2174983" progId="Word.Document.8">
                  <p:embed/>
                </p:oleObj>
              </mc:Choice>
              <mc:Fallback>
                <p:oleObj name="Document" r:id="rId4" imgW="4095773" imgH="2174983" progId="Word.Document.8">
                  <p:embed/>
                  <p:pic>
                    <p:nvPicPr>
                      <p:cNvPr id="3" name="Объект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462273" y="5517931"/>
                        <a:ext cx="1960599" cy="7117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014" y="5046912"/>
            <a:ext cx="1176630" cy="11766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9458" y="474367"/>
            <a:ext cx="1933414" cy="13421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014" y="463173"/>
            <a:ext cx="1276879" cy="135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8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574" cy="6858000"/>
          </a:xfrm>
        </p:spPr>
      </p:pic>
      <p:sp>
        <p:nvSpPr>
          <p:cNvPr id="11" name="Прямоугольник 10"/>
          <p:cNvSpPr/>
          <p:nvPr/>
        </p:nvSpPr>
        <p:spPr>
          <a:xfrm>
            <a:off x="6003634" y="2967334"/>
            <a:ext cx="2356595" cy="12998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27192" y="153183"/>
            <a:ext cx="815306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Курсы предназначены  для людей старшего поколения, проживающих на территориях территориальных общественных самоуправления Ангарского городского округа. Для всех, кто увлечен садом, огородом, цветником  и хочет  расширить свои знания в этих областях.  </a:t>
            </a:r>
          </a:p>
          <a:p>
            <a:r>
              <a:rPr lang="ru-RU" sz="20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Программа Курсов рассчитана не только на любителей, но и на опытных дачников.</a:t>
            </a:r>
          </a:p>
          <a:p>
            <a:r>
              <a:rPr lang="ru-RU" sz="20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 По окончанию Курсов Вы узнаете: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А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ссортимент садовых растений;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Как правильно сажать, подкармливать, обрезать растения;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Научитесь определять вредителей и болезни растений;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Освоите основные способы размножения растений;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Как, сократив посевы, получить в два раза больше урожая.</a:t>
            </a:r>
            <a:endParaRPr lang="ru-RU" sz="2000" b="1" i="0" dirty="0" smtClean="0">
              <a:solidFill>
                <a:schemeClr val="accent6">
                  <a:lumMod val="50000"/>
                </a:schemeClr>
              </a:solidFill>
              <a:effectLst/>
              <a:latin typeface="Century Gothic" panose="020B0502020202020204" pitchFamily="34" charset="0"/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8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4" y="0"/>
            <a:ext cx="12192574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1996891" y="143494"/>
            <a:ext cx="736166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П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реимущества Курсов:</a:t>
            </a:r>
          </a:p>
          <a:p>
            <a:pPr algn="ctr"/>
            <a:endParaRPr lang="ru-RU" b="1" dirty="0" smtClean="0">
              <a:solidFill>
                <a:schemeClr val="accent6">
                  <a:lumMod val="50000"/>
                </a:schemeClr>
              </a:solidFill>
              <a:effectLst/>
              <a:latin typeface="Century Gothic" panose="020B0502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Занятия проходят в Ресурсном центре Муниципального казенного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учреждения Ангарского городского округа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«Центр поддержки общественных инициатив», (на безвозмездной основе) с соблюдением всех эпидемиологических предписаний!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Занятия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проводятся с применением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мультимедийной системы. Поэтому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В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ы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не только прослушаете лекцию, но и увидите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наглядно все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тонкости методов и приемов природного земледелия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Формирование групп не более 20 чел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Занятия транслируются через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zoom-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конференцию с видео записью, для тех кто по каким либо причинам не может присутствовать очно на Курсах.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Создана группа в мессенджере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вайбер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, для оперативной консультации всех участников Курса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,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в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вайбер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группе около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188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участников.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Создано в инстаграмм страница «Дачных дел мастер»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(https://instagram.com/dachnyx_del_master?utm_medium=copy_link)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, в которой будут публиковаться советы,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лайхаки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по садоводству, а также вкусные рецепты и многое другое.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/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9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574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3048000" y="28288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0" cap="all" dirty="0" smtClean="0">
                <a:solidFill>
                  <a:srgbClr val="000000"/>
                </a:solidFill>
                <a:effectLst/>
                <a:latin typeface="Fira Sans Condensed"/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52262" y="341749"/>
            <a:ext cx="732771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Преподаватель-волонтер курсов - 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специалист (директор) сети магазинов «Дом, Сад, Огород»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Мех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Татьяна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Нурмугалиевна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https://instagram.com/domogorodsad?utm_medium=copy_link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r"/>
            <a:endParaRPr lang="ru-RU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65462" y="1852506"/>
            <a:ext cx="796574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Немного о Татьяне:</a:t>
            </a:r>
          </a:p>
          <a:p>
            <a:pPr indent="177800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Выросла в многодетной очень трудолюбивой семье, где все испокон веков занимались земледелием. Всё детство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прошло в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огороде.</a:t>
            </a:r>
          </a:p>
          <a:p>
            <a:pPr indent="177800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В 2002г закончила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курсы флориста в Красноярске.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Потом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работала в фирме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«Лариса», торгующей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семенами и цветами.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Для повышения знаний в области агротехнике, закончила курсы садоводов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в клубе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«Надежда».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И с тех пор это стало важной темой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её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жизни. </a:t>
            </a:r>
            <a:endParaRPr lang="ru-RU" b="1" i="1" dirty="0" smtClean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indent="177800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По сей день Татьяна продолжает повышать уровень своей квалификации, посещая различные ярмарки, семинары, общаясь с ведущими селекционерами страны, чтоб потом делиться знаниями и опытом с нашими садоводами на Курсах «Дачных дел мастер».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2128" y="470687"/>
            <a:ext cx="1180108" cy="1175129"/>
          </a:xfrm>
          <a:prstGeom prst="ellipse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49464">
            <a:off x="8885601" y="3438511"/>
            <a:ext cx="3161662" cy="230830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06986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4" y="0"/>
            <a:ext cx="12192574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3048000" y="28288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0" cap="all" dirty="0" smtClean="0">
                <a:solidFill>
                  <a:srgbClr val="000000"/>
                </a:solidFill>
                <a:effectLst/>
                <a:latin typeface="Fira Sans Condensed"/>
              </a:rPr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19117" y="1201002"/>
            <a:ext cx="9403306" cy="3229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Courier New" panose="02070309020205020404" pitchFamily="49" charset="0"/>
              </a:rPr>
              <a:t>Курсы приобрели популярность среди жителей старшего поколения и на территориях территориальных общественных самоуправлений Ангарского городского округа. В связи с этим Ассоциация территориальных общественных самоуправлений совместно с муниципальным казенным учреждением «Центр поддержки общественных инициатив» и торговой сетью «Дом, Огород, Сад» был написан проект «Дачных дел мастер» для людей старшего поколения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Courier New" panose="02070309020205020404" pitchFamily="49" charset="0"/>
              </a:rPr>
              <a:t>.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ru-RU" b="1" i="1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  <a:cs typeface="Courier New" panose="02070309020205020404" pitchFamily="49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Courier New" panose="02070309020205020404" pitchFamily="49" charset="0"/>
              </a:rPr>
              <a:t>Благотворительный фонд «Хорошие истории» поддержал данный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Courier New" panose="02070309020205020404" pitchFamily="49" charset="0"/>
              </a:rPr>
              <a:t>проект, благодаря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Courier New" panose="02070309020205020404" pitchFamily="49" charset="0"/>
              </a:rPr>
              <a:t>этому Курсы смогут пройти более 100 человек, приобретенный инвентарь позволит вывести Курсы на новый, современный уровень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164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4" y="0"/>
            <a:ext cx="12192574" cy="6858000"/>
          </a:xfr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276505"/>
              </p:ext>
            </p:extLst>
          </p:nvPr>
        </p:nvGraphicFramePr>
        <p:xfrm>
          <a:off x="12573000" y="-3657599"/>
          <a:ext cx="9067800" cy="10413315"/>
        </p:xfrm>
        <a:graphic>
          <a:graphicData uri="http://schemas.openxmlformats.org/drawingml/2006/table">
            <a:tbl>
              <a:tblPr/>
              <a:tblGrid>
                <a:gridCol w="9067800">
                  <a:extLst>
                    <a:ext uri="{9D8B030D-6E8A-4147-A177-3AD203B41FA5}">
                      <a16:colId xmlns:a16="http://schemas.microsoft.com/office/drawing/2014/main" val="3736197808"/>
                    </a:ext>
                  </a:extLst>
                </a:gridCol>
              </a:tblGrid>
              <a:tr h="4702788">
                <a:tc>
                  <a:txBody>
                    <a:bodyPr/>
                    <a:lstStyle/>
                    <a:p>
                      <a:pPr algn="just"/>
                      <a:endParaRPr lang="ru-RU" sz="1800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8972020"/>
                  </a:ext>
                </a:extLst>
              </a:tr>
              <a:tr h="335913">
                <a:tc>
                  <a:txBody>
                    <a:bodyPr/>
                    <a:lstStyle/>
                    <a:p>
                      <a:endParaRPr lang="ru-RU" sz="1800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89AA2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3607079"/>
                  </a:ext>
                </a:extLst>
              </a:tr>
              <a:tr h="335913">
                <a:tc>
                  <a:txBody>
                    <a:bodyPr/>
                    <a:lstStyle/>
                    <a:p>
                      <a:endParaRPr lang="ru-RU" sz="1800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9AA2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6125521"/>
                  </a:ext>
                </a:extLst>
              </a:tr>
              <a:tr h="5038701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endParaRPr lang="ru-RU" sz="1800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8312896"/>
                  </a:ext>
                </a:extLst>
              </a:tr>
            </a:tbl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925697563"/>
              </p:ext>
            </p:extLst>
          </p:nvPr>
        </p:nvGraphicFramePr>
        <p:xfrm>
          <a:off x="0" y="0"/>
          <a:ext cx="12079514" cy="7196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2373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4" y="0"/>
            <a:ext cx="12192574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1865086" y="65573"/>
            <a:ext cx="82005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Как показала практика 2020 года проект «Дачных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дел мастер» -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это направление, которое становится востребованным у людей старшего поколения, так как сельскохозяйственная индустрия развивается большими темпами, разрабатываются новые семена, препараты от вредителей, удобрения. Курсы «Дачных дел мастер» позволят нашим слушателям познакомится со всеми новинками в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сельскохозяйственной индустрии.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 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430" y="2347395"/>
            <a:ext cx="6212362" cy="36335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1734" y="2119451"/>
            <a:ext cx="4487045" cy="367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51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4" y="0"/>
            <a:ext cx="12192574" cy="68580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56028" y="1093895"/>
            <a:ext cx="4310743" cy="27583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899" y="683550"/>
            <a:ext cx="4113438" cy="29077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889340" y="3038026"/>
            <a:ext cx="3630548" cy="27229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600" y="3348834"/>
            <a:ext cx="4267200" cy="32004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0" y="410384"/>
            <a:ext cx="3853006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1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574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3687778" y="2332244"/>
            <a:ext cx="7141699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latin typeface="Century Gothic" panose="020B0502020202020204" pitchFamily="34" charset="0"/>
              </a:rPr>
              <a:t>Простые способы записаться:</a:t>
            </a:r>
          </a:p>
          <a:p>
            <a:r>
              <a:rPr lang="ru-RU" i="1" dirty="0" smtClean="0">
                <a:latin typeface="Century Gothic" panose="020B0502020202020204" pitchFamily="34" charset="0"/>
              </a:rPr>
              <a:t>Тел: 8(3955) 52 – 14 – 70</a:t>
            </a:r>
          </a:p>
          <a:p>
            <a:r>
              <a:rPr lang="ru-RU" i="1" dirty="0" smtClean="0">
                <a:latin typeface="Century Gothic" panose="020B0502020202020204" pitchFamily="34" charset="0"/>
              </a:rPr>
              <a:t>        8(3955) 95 – 62 – 70</a:t>
            </a:r>
          </a:p>
          <a:p>
            <a:r>
              <a:rPr lang="ru-RU" i="1" dirty="0" smtClean="0">
                <a:latin typeface="Century Gothic" panose="020B0502020202020204" pitchFamily="34" charset="0"/>
              </a:rPr>
              <a:t>Инстаграмм: </a:t>
            </a:r>
            <a:r>
              <a:rPr lang="en-US" i="1" u="sng" dirty="0">
                <a:solidFill>
                  <a:srgbClr val="005BD1"/>
                </a:solidFill>
                <a:latin typeface="Arial" panose="020B0604020202020204" pitchFamily="34" charset="0"/>
                <a:hlinkClick r:id="rId3"/>
              </a:rPr>
              <a:t/>
            </a:r>
            <a:br>
              <a:rPr lang="en-US" i="1" u="sng" dirty="0">
                <a:solidFill>
                  <a:srgbClr val="005BD1"/>
                </a:solidFill>
                <a:latin typeface="Arial" panose="020B0604020202020204" pitchFamily="34" charset="0"/>
                <a:hlinkClick r:id="rId3"/>
              </a:rPr>
            </a:br>
            <a:r>
              <a:rPr lang="en-US" u="sng" dirty="0">
                <a:solidFill>
                  <a:srgbClr val="005BD1"/>
                </a:solidFill>
                <a:latin typeface="Arial" panose="020B0604020202020204" pitchFamily="34" charset="0"/>
                <a:hlinkClick r:id="rId3"/>
              </a:rPr>
              <a:t>https://instagram.com/dachnyx_del_master?utm_medium=copy_link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en-US" u="sng" dirty="0">
                <a:solidFill>
                  <a:srgbClr val="005BD1"/>
                </a:solidFill>
                <a:latin typeface="Arial" panose="020B0604020202020204" pitchFamily="34" charset="0"/>
                <a:hlinkClick r:id="rId4"/>
              </a:rPr>
              <a:t>https://instagram.com/cpoi_angarsk?utm_medium=copy_link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ru-RU" dirty="0" smtClean="0">
              <a:latin typeface="Century Gothic" panose="020B0502020202020204" pitchFamily="34" charset="0"/>
            </a:endParaRPr>
          </a:p>
          <a:p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8441" y="748520"/>
            <a:ext cx="78649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003300"/>
                </a:solidFill>
                <a:effectLst/>
                <a:latin typeface="Century Gothic" panose="020B0502020202020204" pitchFamily="34" charset="0"/>
              </a:rPr>
              <a:t>Мы надеемся, что приобретенные у нас знания позволят вам сделать   участок красивым, грядки –урожайными, сад – изобильным. А работа на своей земле будет творческой и увлекательной, приносящей радость! 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84081" y="4543460"/>
            <a:ext cx="6551794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latin typeface="Century Gothic" panose="020B0502020202020204" pitchFamily="34" charset="0"/>
              </a:rPr>
              <a:t>Адреса магазинов «</a:t>
            </a:r>
            <a:r>
              <a:rPr lang="ru-RU" i="1" dirty="0" err="1" smtClean="0">
                <a:latin typeface="Century Gothic" panose="020B0502020202020204" pitchFamily="34" charset="0"/>
              </a:rPr>
              <a:t>ДомОгородСад</a:t>
            </a:r>
            <a:r>
              <a:rPr lang="ru-RU" i="1" dirty="0" smtClean="0">
                <a:latin typeface="Century Gothic" panose="020B0502020202020204" pitchFamily="34" charset="0"/>
              </a:rPr>
              <a:t>»:</a:t>
            </a:r>
          </a:p>
          <a:p>
            <a:r>
              <a:rPr lang="ru-RU" i="1" dirty="0" smtClean="0">
                <a:latin typeface="Century Gothic" panose="020B0502020202020204" pitchFamily="34" charset="0"/>
              </a:rPr>
              <a:t>ТД Фея, ТД Гефест, ТД Ангарский,</a:t>
            </a:r>
          </a:p>
          <a:p>
            <a:r>
              <a:rPr lang="ru-RU" i="1" dirty="0" smtClean="0">
                <a:latin typeface="Century Gothic" panose="020B0502020202020204" pitchFamily="34" charset="0"/>
              </a:rPr>
              <a:t> ТД </a:t>
            </a:r>
            <a:r>
              <a:rPr lang="ru-RU" i="1" dirty="0" err="1" smtClean="0">
                <a:latin typeface="Century Gothic" panose="020B0502020202020204" pitchFamily="34" charset="0"/>
              </a:rPr>
              <a:t>Кудестник</a:t>
            </a:r>
            <a:r>
              <a:rPr lang="ru-RU" i="1" dirty="0" smtClean="0">
                <a:latin typeface="Century Gothic" panose="020B0502020202020204" pitchFamily="34" charset="0"/>
              </a:rPr>
              <a:t>, ТД Сказка, ТД </a:t>
            </a:r>
            <a:r>
              <a:rPr lang="ru-RU" i="1" dirty="0" err="1" smtClean="0">
                <a:latin typeface="Century Gothic" panose="020B0502020202020204" pitchFamily="34" charset="0"/>
              </a:rPr>
              <a:t>Карлен</a:t>
            </a:r>
            <a:endParaRPr lang="ru-RU" i="1" dirty="0" smtClean="0">
              <a:latin typeface="Century Gothic" panose="020B0502020202020204" pitchFamily="34" charset="0"/>
            </a:endParaRPr>
          </a:p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https://instagram.com/domogorodsad?utm_medium=copy_link</a:t>
            </a:r>
          </a:p>
          <a:p>
            <a:endParaRPr lang="en-US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00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1783</TotalTime>
  <Words>499</Words>
  <Application>Microsoft Office PowerPoint</Application>
  <PresentationFormat>Широкоэкранный</PresentationFormat>
  <Paragraphs>50</Paragraphs>
  <Slides>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Arial</vt:lpstr>
      <vt:lpstr>Arial</vt:lpstr>
      <vt:lpstr>Calibri</vt:lpstr>
      <vt:lpstr>Calibri Light</vt:lpstr>
      <vt:lpstr>Century Gothic</vt:lpstr>
      <vt:lpstr>Courier New</vt:lpstr>
      <vt:lpstr>Fira Sans Condensed</vt:lpstr>
      <vt:lpstr>Wingdings</vt:lpstr>
      <vt:lpstr>Тема Office</vt:lpstr>
      <vt:lpstr>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ЦПОИ</dc:creator>
  <cp:lastModifiedBy>Пользователь</cp:lastModifiedBy>
  <cp:revision>56</cp:revision>
  <cp:lastPrinted>2021-07-14T06:33:04Z</cp:lastPrinted>
  <dcterms:created xsi:type="dcterms:W3CDTF">2021-06-28T09:03:43Z</dcterms:created>
  <dcterms:modified xsi:type="dcterms:W3CDTF">2021-10-15T14:21:57Z</dcterms:modified>
</cp:coreProperties>
</file>